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9" r:id="rId23"/>
    <p:sldId id="278" r:id="rId24"/>
    <p:sldId id="341" r:id="rId25"/>
    <p:sldId id="342" r:id="rId26"/>
    <p:sldId id="350" r:id="rId27"/>
    <p:sldId id="282" r:id="rId28"/>
    <p:sldId id="344" r:id="rId29"/>
    <p:sldId id="345" r:id="rId30"/>
    <p:sldId id="351"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xmlns=""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xmlns=""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xmlns=""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xmlns=""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xmlns=""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Access_control_lis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en.wikipedia.org/wiki/Hierarchical_database_mode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Northbridge_(comput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IPv6_addres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Usage_share_of_web_browsers#Desktop_and_mobile_browser_usa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w3schools.com/browsers/browsers_stats.asp" TargetMode="External"/><Relationship Id="rId4" Type="http://schemas.openxmlformats.org/officeDocument/2006/relationships/hyperlink" Target="https://en.wikipedia.org/wiki/Usage_share_of_web_browser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Plug-in_(comput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p14="http://schemas.microsoft.com/office/powerpoint/2010/main" xmlns=""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xmlns="">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xmlns=""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smtClean="0">
                <a:effectLst/>
              </a:rPr>
              <a:t>program </a:t>
            </a:r>
            <a:r>
              <a:rPr lang="en-US" dirty="0">
                <a:effectLst/>
              </a:rPr>
              <a:t>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xmlns=""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xmlns=""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xmlns=""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xmlns="">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xmlns="">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xmlns=""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a:t>
            </a:r>
            <a:r>
              <a:rPr lang="en-US" dirty="0" smtClean="0">
                <a:effectLst/>
              </a:rPr>
              <a:t>have </a:t>
            </a:r>
            <a:r>
              <a:rPr lang="en-US" dirty="0">
                <a:effectLst/>
              </a:rPr>
              <a:t>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hlinkClick r:id="rId2"/>
              </a:rPr>
              <a:t>Info</a:t>
            </a:r>
            <a:r>
              <a:rPr lang="en-US" dirty="0" smtClean="0">
                <a:hlinkClick r:id="rId2"/>
              </a:rPr>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 xmlns:p14="http://schemas.microsoft.com/office/powerpoint/2010/main"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xmlns=""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 xmlns:a14="http://schemas.microsoft.com/office/drawing/2010/main">
                  <a14:imgLayer r:embed="">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5" cstate="print">
            <a:extLst>
              <a:ext uri="{BEBA8EAE-BF5A-486C-A8C5-ECC9F3942E4B}">
                <a14:imgProps xmlns="" xmlns:a14="http://schemas.microsoft.com/office/drawing/2010/main">
                  <a14:imgLayer r:embed="">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7" cstate="print">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xmlns=""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 xmlns:p14="http://schemas.microsoft.com/office/powerpoint/2010/main"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xmlns=""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xmlns=""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xmlns=""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 xmlns:p14="http://schemas.microsoft.com/office/powerpoint/2010/main"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xmlns="">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xmlns=""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graphics</a:t>
            </a:r>
            <a:endParaRPr lang="en-US" dirty="0"/>
          </a:p>
          <a:p>
            <a:pPr marL="871538" lvl="1" indent="-514350">
              <a:buFont typeface="+mj-lt"/>
              <a:buAutoNum type="alphaLcParenR"/>
            </a:pPr>
            <a:r>
              <a:rPr lang="en-US" dirty="0" smtClean="0"/>
              <a:t> </a:t>
            </a:r>
            <a:r>
              <a:rPr lang="en-US" dirty="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xmlns=""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xmlns=""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xmlns=""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xmlns=""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xmlns=""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xmlns=""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xmlns=""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xmlns=""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xmlns="">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xmlns=""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xmlns=""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xmlns=""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xmlns="">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xmlns=""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smtClean="0">
                <a:effectLst/>
                <a:hlinkClick r:id="rId11" tooltip="IWork"/>
              </a:rPr>
              <a:t>iWork</a:t>
            </a:r>
            <a:r>
              <a:rPr lang="en-US" sz="1200" dirty="0" smtClean="0">
                <a:effectLst/>
              </a:rPr>
              <a:t> </a:t>
            </a:r>
            <a:r>
              <a:rPr lang="bg-BG" sz="1200" dirty="0" smtClean="0">
                <a:effectLst/>
              </a:rPr>
              <a:t>productivity </a:t>
            </a:r>
            <a:r>
              <a:rPr lang="bg-BG" sz="1200" dirty="0">
                <a:effectLst/>
              </a:rPr>
              <a:t>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a:t>
            </a:r>
            <a:r>
              <a:rPr lang="bg-BG" sz="1200" dirty="0" smtClean="0">
                <a:effectLst/>
              </a:rPr>
              <a:t>remote</a:t>
            </a:r>
            <a:r>
              <a:rPr lang="en-US" sz="1200" dirty="0" smtClean="0">
                <a:effectLst/>
              </a:rPr>
              <a:t> </a:t>
            </a:r>
            <a:r>
              <a:rPr lang="bg-BG" sz="1200" dirty="0" smtClean="0">
                <a:effectLst/>
                <a:hlinkClick r:id="rId17" tooltip="Server (computing)"/>
              </a:rPr>
              <a:t>computer </a:t>
            </a:r>
            <a:r>
              <a:rPr lang="bg-BG" sz="1200" dirty="0">
                <a:effectLst/>
                <a:hlinkClick r:id="rId17" tooltip="Server (computing)"/>
              </a:rPr>
              <a:t>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t>
            </a:r>
            <a:r>
              <a:rPr lang="bg-BG" sz="1200" dirty="0" smtClean="0">
                <a:effectLst/>
              </a:rPr>
              <a:t>Apple's</a:t>
            </a:r>
            <a:r>
              <a:rPr lang="en-US" sz="1200" dirty="0" smtClean="0">
                <a:effectLst/>
              </a:rPr>
              <a:t> </a:t>
            </a:r>
            <a:r>
              <a:rPr lang="bg-BG" sz="1200" dirty="0" smtClean="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xmlns=""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xmlns=""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xmlns=""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xmlns=""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a:t>
            </a:r>
            <a:r>
              <a:rPr lang="en-US" dirty="0" smtClean="0">
                <a:effectLst/>
              </a:rPr>
              <a:t>the TCP </a:t>
            </a:r>
            <a:r>
              <a:rPr lang="en-US" dirty="0" smtClean="0">
                <a:effectLst/>
              </a:rPr>
              <a:t>Protocol?</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xmlns=""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xmlns="">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xmlns=""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hlinkClick r:id="rId2"/>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xmlns=""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xmlns="">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xmlns=""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xmlns=""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xmlns=""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xmlns="">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xmlns="">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xmlns=""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r>
              <a:rPr lang="en-US" sz="2600" dirty="0" smtClean="0"/>
              <a:t>As of June 2013, Google Chrome is the browser with most usage share with 35.82%, according to </a:t>
            </a:r>
            <a:r>
              <a:rPr lang="en-US" sz="2600" dirty="0" smtClean="0">
                <a:hlinkClick r:id="rId3"/>
              </a:rPr>
              <a:t>StatCounter</a:t>
            </a:r>
            <a:r>
              <a:rPr lang="en-US" sz="2600" dirty="0" smtClean="0"/>
              <a:t>.</a:t>
            </a:r>
          </a:p>
          <a:p>
            <a:r>
              <a:rPr lang="en-US" sz="2800" dirty="0" smtClean="0"/>
              <a:t>Info:</a:t>
            </a:r>
          </a:p>
          <a:p>
            <a:pPr lvl="1"/>
            <a:r>
              <a:rPr lang="en-US" sz="2600" dirty="0" smtClean="0">
                <a:hlinkClick r:id="rId4"/>
              </a:rPr>
              <a:t>Usage Share of Browsers (Wikipedia)</a:t>
            </a:r>
            <a:endParaRPr lang="en-US" sz="2600" dirty="0" smtClean="0"/>
          </a:p>
          <a:p>
            <a:pPr lvl="1"/>
            <a:r>
              <a:rPr lang="en-US" sz="2600" dirty="0" smtClean="0">
                <a:hlinkClick r:id="rId5"/>
              </a:rPr>
              <a:t>Browser statistics (w3schools.com)</a:t>
            </a:r>
            <a:endParaRPr lang="en-US" sz="2600" dirty="0" smtClean="0"/>
          </a:p>
          <a:p>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xmlns=""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xmlns="">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xmlns=""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xmlns=""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xmlns=""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xmlns=""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a:t>
            </a:r>
            <a:r>
              <a:rPr lang="bg-BG" sz="2400" dirty="0" smtClean="0">
                <a:effectLst/>
              </a:rPr>
              <a:t>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a:t>
            </a:r>
            <a:r>
              <a:rPr lang="bg-BG" sz="2400" dirty="0" smtClean="0">
                <a:effectLst/>
              </a:rPr>
              <a:t>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a:t>
            </a:r>
            <a:r>
              <a:rPr lang="bg-BG" sz="2400" dirty="0" smtClean="0">
                <a:effectLst/>
              </a:rPr>
              <a:t>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a:t>
            </a:r>
            <a:r>
              <a:rPr lang="bg-BG" sz="2400" dirty="0" smtClean="0">
                <a:effectLst/>
              </a:rPr>
              <a:t>software</a:t>
            </a:r>
            <a:endParaRPr lang="en-US"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xmlns=""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xmlns=""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xmlns=""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xmlns=""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5582</TotalTime>
  <Words>3227</Words>
  <Application>Microsoft Office PowerPoint</Application>
  <PresentationFormat>On-screen Show (4:3)</PresentationFormat>
  <Paragraphs>427</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Софтуерно инженерство</vt:lpstr>
      <vt:lpstr>Софтуерно инженерство</vt:lpstr>
      <vt:lpstr>Question</vt:lpstr>
      <vt:lpstr>Answer</vt:lpstr>
      <vt:lpstr>Компресиране на данни</vt:lpstr>
      <vt:lpstr>Компресиране на данни</vt:lpstr>
      <vt:lpstr>Question</vt:lpstr>
      <vt:lpstr>Answer</vt:lpstr>
      <vt:lpstr>Текстообработка</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593</cp:revision>
  <dcterms:created xsi:type="dcterms:W3CDTF">2007-12-08T16:03:35Z</dcterms:created>
  <dcterms:modified xsi:type="dcterms:W3CDTF">2013-12-04T07:09:34Z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